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3"/>
  </p:notesMasterIdLst>
  <p:handoutMasterIdLst>
    <p:handoutMasterId r:id="rId24"/>
  </p:handoutMasterIdLst>
  <p:sldIdLst>
    <p:sldId id="399" r:id="rId2"/>
    <p:sldId id="414" r:id="rId3"/>
    <p:sldId id="401" r:id="rId4"/>
    <p:sldId id="402" r:id="rId5"/>
    <p:sldId id="403" r:id="rId6"/>
    <p:sldId id="409" r:id="rId7"/>
    <p:sldId id="410" r:id="rId8"/>
    <p:sldId id="419" r:id="rId9"/>
    <p:sldId id="421" r:id="rId10"/>
    <p:sldId id="412" r:id="rId11"/>
    <p:sldId id="411" r:id="rId12"/>
    <p:sldId id="415" r:id="rId13"/>
    <p:sldId id="416" r:id="rId14"/>
    <p:sldId id="417" r:id="rId15"/>
    <p:sldId id="423" r:id="rId16"/>
    <p:sldId id="420" r:id="rId17"/>
    <p:sldId id="424" r:id="rId18"/>
    <p:sldId id="418" r:id="rId19"/>
    <p:sldId id="422" r:id="rId20"/>
    <p:sldId id="404" r:id="rId21"/>
    <p:sldId id="369" r:id="rId2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5123"/>
    <a:srgbClr val="EA6464"/>
    <a:srgbClr val="FFFFFF"/>
    <a:srgbClr val="FFFFCC"/>
    <a:srgbClr val="0033CC"/>
    <a:srgbClr val="99CCFF"/>
    <a:srgbClr val="6699FF"/>
    <a:srgbClr val="66FFFF"/>
    <a:srgbClr val="33CC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 autoAdjust="0"/>
    <p:restoredTop sz="94754" autoAdjust="0"/>
  </p:normalViewPr>
  <p:slideViewPr>
    <p:cSldViewPr>
      <p:cViewPr varScale="1">
        <p:scale>
          <a:sx n="83" d="100"/>
          <a:sy n="83" d="100"/>
        </p:scale>
        <p:origin x="-12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7" tIns="46824" rIns="93647" bIns="468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7" tIns="46824" rIns="93647" bIns="468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7" tIns="46824" rIns="93647" bIns="468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47" tIns="46824" rIns="93647" bIns="468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428E16-2FA4-4564-83C6-9F20BFA75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1" tIns="48266" rIns="96531" bIns="48266" numCol="1" anchor="t" anchorCtr="0" compatLnSpc="1">
            <a:prstTxWarp prst="textNoShape">
              <a:avLst/>
            </a:prstTxWarp>
          </a:bodyPr>
          <a:lstStyle>
            <a:lvl1pPr defTabSz="96550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1" tIns="48266" rIns="96531" bIns="48266" numCol="1" anchor="t" anchorCtr="0" compatLnSpc="1">
            <a:prstTxWarp prst="textNoShape">
              <a:avLst/>
            </a:prstTxWarp>
          </a:bodyPr>
          <a:lstStyle>
            <a:lvl1pPr algn="r" defTabSz="96550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7713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1" tIns="48266" rIns="96531" bIns="48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1" tIns="48266" rIns="96531" bIns="48266" numCol="1" anchor="b" anchorCtr="0" compatLnSpc="1">
            <a:prstTxWarp prst="textNoShape">
              <a:avLst/>
            </a:prstTxWarp>
          </a:bodyPr>
          <a:lstStyle>
            <a:lvl1pPr defTabSz="96550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53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31" tIns="48266" rIns="96531" bIns="48266" numCol="1" anchor="b" anchorCtr="0" compatLnSpc="1">
            <a:prstTxWarp prst="textNoShape">
              <a:avLst/>
            </a:prstTxWarp>
          </a:bodyPr>
          <a:lstStyle>
            <a:lvl1pPr algn="r" defTabSz="965504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DFB8C1-F88B-47CC-ADBF-90AB43E31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5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7713"/>
            <a:ext cx="4967287" cy="372745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70C905-D47B-4703-9FC7-6A144F84EE81}" type="slidenum">
              <a:rPr lang="id-ID" altLang="id-ID" smtClean="0"/>
              <a:pPr eaLnBrk="1" hangingPunct="1"/>
              <a:t>21</a:t>
            </a:fld>
            <a:endParaRPr lang="id-ID" alt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96 w 5184"/>
                  <a:gd name="T3" fmla="*/ 3159 h 3159"/>
                  <a:gd name="T4" fmla="*/ 5496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4 w 556"/>
                  <a:gd name="T5" fmla="*/ 3159 h 3159"/>
                  <a:gd name="T6" fmla="*/ 594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0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0 w 251"/>
                <a:gd name="T7" fmla="*/ 12 h 12"/>
                <a:gd name="T8" fmla="*/ 270 w 251"/>
                <a:gd name="T9" fmla="*/ 0 h 12"/>
                <a:gd name="T10" fmla="*/ 27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6963 w 251"/>
                <a:gd name="T5" fmla="*/ 12 h 12"/>
                <a:gd name="T6" fmla="*/ 14696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-2730" r="13029" b="8971"/>
          <a:stretch>
            <a:fillRect/>
          </a:stretch>
        </p:blipFill>
        <p:spPr bwMode="auto">
          <a:xfrm>
            <a:off x="8739188" y="333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GARUDA 2 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0638"/>
            <a:ext cx="4460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WordArt 7"/>
          <p:cNvSpPr>
            <a:spLocks noChangeArrowheads="1" noChangeShapeType="1" noTextEdit="1"/>
          </p:cNvSpPr>
          <p:nvPr userDrawn="1"/>
        </p:nvSpPr>
        <p:spPr bwMode="auto">
          <a:xfrm>
            <a:off x="33338" y="533400"/>
            <a:ext cx="381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latin typeface="Arial Black"/>
              </a:rPr>
              <a:t>N T S C</a:t>
            </a:r>
          </a:p>
        </p:txBody>
      </p:sp>
      <p:sp>
        <p:nvSpPr>
          <p:cNvPr id="21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152400"/>
            <a:ext cx="8001000" cy="163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latin typeface="Arial Black"/>
              </a:rPr>
              <a:t>NATIONAL TRANSPORTATION SAFETY COMMITTEE</a:t>
            </a:r>
          </a:p>
        </p:txBody>
      </p:sp>
      <p:sp>
        <p:nvSpPr>
          <p:cNvPr id="144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4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4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E4EA-A77A-4D8D-A086-CF5BC512B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930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3BEF7-275E-47F6-8494-703DAD53B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05517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8EFE-802F-458E-B9AF-760B96154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6539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7" t="-2730" r="13029" b="8971"/>
          <a:stretch>
            <a:fillRect/>
          </a:stretch>
        </p:blipFill>
        <p:spPr bwMode="auto">
          <a:xfrm>
            <a:off x="8739188" y="333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GARUDA 2 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0638"/>
            <a:ext cx="4460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33338" y="533400"/>
            <a:ext cx="381000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latin typeface="Arial Black"/>
              </a:rPr>
              <a:t>N T S C</a:t>
            </a:r>
          </a:p>
        </p:txBody>
      </p:sp>
      <p:sp>
        <p:nvSpPr>
          <p:cNvPr id="7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152400"/>
            <a:ext cx="8001000" cy="1635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solidFill>
                  <a:srgbClr val="FF6600"/>
                </a:solidFill>
                <a:latin typeface="Arial Black"/>
              </a:rPr>
              <a:t>NATIONAL TRANSPORTATION SAFETY COMMITTEE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1279525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D7D6-B91C-4A22-BEC0-3BBC0860F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956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E06E-9DDB-43A0-8040-BB3D5E38A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7950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BBAE4-22E6-4BB8-9787-752022783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14998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6A8B5-30E3-426C-AFEC-BF42BF9C8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3205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B9755-256D-478A-8576-359BBA240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33397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EB380-87B8-4E51-8AD3-952D281C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7798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68008-E134-4833-9C8F-C99AE9E4F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6714"/>
      </p:ext>
    </p:extLst>
  </p:cSld>
  <p:clrMapOvr>
    <a:masterClrMapping/>
  </p:clrMapOvr>
  <p:transition xmlns:p14="http://schemas.microsoft.com/office/powerpoint/2010/main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2997-223E-4C7C-BAC9-E1CBB54C5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0040"/>
      </p:ext>
    </p:extLst>
  </p:cSld>
  <p:clrMapOvr>
    <a:masterClrMapping/>
  </p:clrMapOvr>
  <p:transition xmlns:p14="http://schemas.microsoft.com/office/powerpoint/2010/main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96 w 5184"/>
                <a:gd name="T3" fmla="*/ 3159 h 3159"/>
                <a:gd name="T4" fmla="*/ 5496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4 w 556"/>
                <a:gd name="T5" fmla="*/ 3159 h 3159"/>
                <a:gd name="T6" fmla="*/ 594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1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17 w 4724"/>
                  <a:gd name="T7" fmla="*/ 12 h 12"/>
                  <a:gd name="T8" fmla="*/ 5017 w 4724"/>
                  <a:gd name="T9" fmla="*/ 0 h 12"/>
                  <a:gd name="T10" fmla="*/ 501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6963 w 251"/>
                  <a:gd name="T5" fmla="*/ 12 h 12"/>
                  <a:gd name="T6" fmla="*/ 14696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0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0 w 251"/>
                  <a:gd name="T7" fmla="*/ 12 h 12"/>
                  <a:gd name="T8" fmla="*/ 270 w 251"/>
                  <a:gd name="T9" fmla="*/ 0 h 12"/>
                  <a:gd name="T10" fmla="*/ 27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7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4337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7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337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337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495CA32D-6281-4288-AC83-040A08CAF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xmlns:p14="http://schemas.microsoft.com/office/powerpoint/2010/main">
    <p:pul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hub.go.id/knkt" TargetMode="External"/><Relationship Id="rId4" Type="http://schemas.openxmlformats.org/officeDocument/2006/relationships/hyperlink" Target="mailto:knkt@dephub.go.id" TargetMode="External"/><Relationship Id="rId5" Type="http://schemas.openxmlformats.org/officeDocument/2006/relationships/hyperlink" Target="mailto:marine.knkt@dephub.go.id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90801"/>
            <a:ext cx="70866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/>
              <a:t>ANALYSIS OF FIRE ONBOARD ROPAX FERRY: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i="1" dirty="0" smtClean="0"/>
              <a:t>Overview to the investigation cases of fire onboard roro passenger ferry in Indonesia</a:t>
            </a:r>
            <a:endParaRPr lang="id-ID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848600" cy="1447800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GB" dirty="0" smtClean="0"/>
              <a:t>Presented</a:t>
            </a:r>
            <a:r>
              <a:rPr lang="id-ID" dirty="0" smtClean="0"/>
              <a:t> on:</a:t>
            </a:r>
          </a:p>
          <a:p>
            <a:pPr algn="ctr">
              <a:defRPr/>
            </a:pP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Marine Accident Investigators International Forum Meeting</a:t>
            </a:r>
            <a:endParaRPr lang="id-ID" dirty="0" smtClean="0"/>
          </a:p>
          <a:p>
            <a:pPr algn="ctr">
              <a:defRPr/>
            </a:pPr>
            <a:r>
              <a:rPr lang="en-US" dirty="0" smtClean="0"/>
              <a:t>Antalya, Turkey</a:t>
            </a:r>
          </a:p>
          <a:p>
            <a:pPr algn="ctr">
              <a:defRPr/>
            </a:pPr>
            <a:r>
              <a:rPr lang="en-US" dirty="0" smtClean="0"/>
              <a:t>7</a:t>
            </a:r>
            <a:r>
              <a:rPr lang="id-ID" dirty="0" smtClean="0"/>
              <a:t>-</a:t>
            </a:r>
            <a:r>
              <a:rPr lang="en-GB" dirty="0" smtClean="0"/>
              <a:t>11</a:t>
            </a:r>
            <a:r>
              <a:rPr lang="id-ID" dirty="0" smtClean="0"/>
              <a:t> </a:t>
            </a:r>
            <a:r>
              <a:rPr lang="en-GB" dirty="0" smtClean="0"/>
              <a:t>June</a:t>
            </a:r>
            <a:r>
              <a:rPr lang="id-ID" dirty="0" smtClean="0"/>
              <a:t> 201</a:t>
            </a:r>
            <a:r>
              <a:rPr lang="en-GB" dirty="0" smtClean="0"/>
              <a:t>5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612023" y="17900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828799"/>
            <a:ext cx="9144000" cy="5029201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CONTRIBUTORY FACTORS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10</a:t>
            </a:fld>
            <a:endParaRPr lang="en-US"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799"/>
            <a:ext cx="8820859" cy="46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4201920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CONTRIBUTORY FACTOR ANALYSIS RESULTS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ORGANISATIONAL INFLUENCE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1913963"/>
            <a:ext cx="4511820" cy="347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 bwMode="auto">
          <a:xfrm>
            <a:off x="14514" y="1913964"/>
            <a:ext cx="4572000" cy="34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80190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CONTRIBUTORY FACTOR ANALYSIS RESULTS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 smtClean="0"/>
              <a:t>SUPERVISION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r="4705" b="6456"/>
          <a:stretch/>
        </p:blipFill>
        <p:spPr bwMode="auto">
          <a:xfrm>
            <a:off x="4600553" y="1905001"/>
            <a:ext cx="4521888" cy="33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7366" b="6760"/>
          <a:stretch/>
        </p:blipFill>
        <p:spPr bwMode="auto">
          <a:xfrm>
            <a:off x="14514" y="1905000"/>
            <a:ext cx="4558553" cy="33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70674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CONTRIBUTORY FACTOR ANALYSIS </a:t>
            </a:r>
            <a:r>
              <a:rPr lang="en-US" sz="1800" dirty="0" smtClean="0"/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PRE-CONDITION</a:t>
            </a:r>
            <a:endParaRPr 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7168"/>
          <a:stretch/>
        </p:blipFill>
        <p:spPr bwMode="auto">
          <a:xfrm>
            <a:off x="4682723" y="1891554"/>
            <a:ext cx="439852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9"/>
          <a:stretch/>
        </p:blipFill>
        <p:spPr bwMode="auto">
          <a:xfrm>
            <a:off x="58271" y="1891554"/>
            <a:ext cx="45719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916919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CONTRIBUTORY FACTOR ANALYSIS RESULTS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UNSAFE 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9"/>
            <a:ext cx="6934200" cy="47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31183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UNSAFE ACT – FIRE ONBOARD FERRY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71502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828799"/>
            <a:ext cx="9144000" cy="5029201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SEMOMAP’s Stages of Accident (Phase-1-3)</a:t>
            </a:r>
            <a:endParaRPr lang="en-GB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56570"/>
            <a:ext cx="6402160" cy="34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535760" cy="12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2806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1"/>
            <a:ext cx="7543800" cy="990600"/>
          </a:xfrm>
        </p:spPr>
        <p:txBody>
          <a:bodyPr/>
          <a:lstStyle/>
          <a:p>
            <a:r>
              <a:rPr lang="en-GB" dirty="0" smtClean="0"/>
              <a:t>Pattern of Failure in RORO Ferry Fire Accident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5298" b="9339"/>
          <a:stretch/>
        </p:blipFill>
        <p:spPr bwMode="auto">
          <a:xfrm>
            <a:off x="990600" y="1829512"/>
            <a:ext cx="8001000" cy="50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0303"/>
            <a:ext cx="8001000" cy="503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9512"/>
            <a:ext cx="8001000" cy="502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713579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ACCIDENT DEVELOPMENT STAGES</a:t>
            </a:r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818313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98740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Issues in Fire onboard Ropax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r>
              <a:rPr lang="en-US" dirty="0" smtClean="0"/>
              <a:t>Shortcoming of Equipment</a:t>
            </a:r>
          </a:p>
          <a:p>
            <a:r>
              <a:rPr lang="en-US" dirty="0" smtClean="0"/>
              <a:t>Complacency</a:t>
            </a:r>
          </a:p>
          <a:p>
            <a:r>
              <a:rPr lang="en-US" dirty="0" smtClean="0"/>
              <a:t>Crew Preparedness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err="1" smtClean="0"/>
              <a:t>Familiarisation</a:t>
            </a:r>
            <a:endParaRPr lang="en-US" dirty="0"/>
          </a:p>
          <a:p>
            <a:r>
              <a:rPr lang="en-US" dirty="0" smtClean="0"/>
              <a:t>Control of Passengers</a:t>
            </a:r>
          </a:p>
          <a:p>
            <a:r>
              <a:rPr lang="en-US" dirty="0" smtClean="0"/>
              <a:t>Operational Issues</a:t>
            </a:r>
          </a:p>
          <a:p>
            <a:r>
              <a:rPr lang="en-US" dirty="0" smtClean="0"/>
              <a:t>Unreported cargo inside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69139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Ferry Fire Accidents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Philippine - Dona Paz (1987): 4 xxx fatalities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Baltic Sea - Scandinavian Star (1990): 150 fatalities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Philippine - </a:t>
            </a:r>
            <a:r>
              <a:rPr lang="en-GB" sz="2000" dirty="0" err="1" smtClean="0"/>
              <a:t>SuperFerry</a:t>
            </a:r>
            <a:r>
              <a:rPr lang="en-GB" sz="2000" dirty="0" smtClean="0"/>
              <a:t> 14 (2004): 60 fatalities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Italy Sea - Vincenzo </a:t>
            </a:r>
            <a:r>
              <a:rPr lang="en-GB" sz="2000" dirty="0" err="1" smtClean="0"/>
              <a:t>Floria</a:t>
            </a:r>
            <a:r>
              <a:rPr lang="en-GB" sz="2000" dirty="0" smtClean="0"/>
              <a:t> (2009)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Ionian Sea (off Italy Coast) – Norman Asturias (2014): 8 fatalities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Japan sea </a:t>
            </a:r>
            <a:r>
              <a:rPr lang="en-GB" sz="2000" dirty="0"/>
              <a:t>– Sunflower </a:t>
            </a:r>
            <a:r>
              <a:rPr lang="en-GB" sz="2000" dirty="0" err="1" smtClean="0"/>
              <a:t>Daisetsu</a:t>
            </a:r>
            <a:r>
              <a:rPr lang="en-GB" sz="2000" dirty="0" smtClean="0"/>
              <a:t> (</a:t>
            </a:r>
            <a:r>
              <a:rPr lang="en-GB" sz="2000" dirty="0"/>
              <a:t>2015</a:t>
            </a:r>
            <a:r>
              <a:rPr lang="en-GB" sz="2000" dirty="0" smtClean="0"/>
              <a:t>): 1 fatality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Indonesia??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1918696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Fire onboard Ferry Ropax has significant degree of difficulties;</a:t>
            </a:r>
          </a:p>
          <a:p>
            <a:r>
              <a:rPr lang="en-US" dirty="0" smtClean="0"/>
              <a:t>Control of passengers;</a:t>
            </a:r>
          </a:p>
          <a:p>
            <a:r>
              <a:rPr lang="en-US" dirty="0" smtClean="0"/>
              <a:t>Awareness and readiness of the crew;</a:t>
            </a:r>
          </a:p>
          <a:p>
            <a:r>
              <a:rPr lang="en-US" dirty="0" smtClean="0"/>
              <a:t>Consistent supervision to the ferry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55119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1" cy="1138238"/>
          </a:xfrm>
        </p:spPr>
        <p:txBody>
          <a:bodyPr/>
          <a:lstStyle/>
          <a:p>
            <a:pPr algn="r" eaLnBrk="1" hangingPunct="1">
              <a:defRPr/>
            </a:pPr>
            <a:r>
              <a:rPr lang="id-ID" sz="4400" dirty="0" smtClean="0"/>
              <a:t>Thank You</a:t>
            </a:r>
            <a:endParaRPr lang="en-US" sz="4400" dirty="0" smtClean="0"/>
          </a:p>
          <a:p>
            <a:pPr algn="ctr" eaLnBrk="1" hangingPunct="1">
              <a:defRPr/>
            </a:pPr>
            <a:endParaRPr lang="id-ID" sz="2000" dirty="0" smtClean="0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90600" y="4495800"/>
            <a:ext cx="7772400" cy="210343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Jl. Medan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Merdeka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id-ID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Timur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No </a:t>
            </a:r>
            <a:r>
              <a:rPr lang="id-ID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Jakarta. 10110  INDONESIA</a:t>
            </a:r>
          </a:p>
          <a:p>
            <a:pPr algn="r">
              <a:defRPr/>
            </a:pPr>
            <a:r>
              <a:rPr lang="en-US" sz="1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Telp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(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+62)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21 384 7601; Fax (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+62)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21 351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7606</a:t>
            </a: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Website : </a:t>
            </a: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3"/>
              </a:rPr>
              <a:t>http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3"/>
              </a:rPr>
              <a:t>://www.dephub.go.id/knkt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E-mail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 </a:t>
            </a: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4"/>
              </a:rPr>
              <a:t>knkt@dephub.go.id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; </a:t>
            </a:r>
            <a:endParaRPr lang="en-US" sz="1400" dirty="0" smtClean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id-ID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5"/>
              </a:rPr>
              <a:t>marine.knkt@dephub.go.id</a:t>
            </a:r>
            <a:r>
              <a:rPr lang="id-ID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id-ID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914400" y="1828800"/>
            <a:ext cx="7696200" cy="4985522"/>
          </a:xfrm>
          <a:prstGeom prst="rect">
            <a:avLst/>
          </a:prstGeom>
        </p:spPr>
      </p:pic>
      <p:sp>
        <p:nvSpPr>
          <p:cNvPr id="2" name="Content Placeholder 42949672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uFillTx/>
              </a:rPr>
              <a:t>Indonesian Domestic Ropax ferry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0" y="6477000"/>
            <a:ext cx="3276600" cy="457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uFillTx/>
              </a:rPr>
              <a:t>Merak Port of Indonesia,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  <a:uFillTx/>
              </a:rPr>
              <a:t>early age 1932</a:t>
            </a:r>
            <a:endParaRPr lang="en-US" dirty="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5002679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Indonesian Ferry Service</a:t>
            </a:r>
            <a:endParaRPr lang="en-GB" dirty="0"/>
          </a:p>
        </p:txBody>
      </p:sp>
      <p:pic>
        <p:nvPicPr>
          <p:cNvPr id="4" name="Picture 3" descr="peta penyeberangan fix"/>
          <p:cNvPicPr/>
          <p:nvPr/>
        </p:nvPicPr>
        <p:blipFill>
          <a:blip r:embed="rId2" cstate="print"/>
          <a:srcRect l="1095" t="10725" r="912" b="4058"/>
          <a:stretch>
            <a:fillRect/>
          </a:stretch>
        </p:blipFill>
        <p:spPr bwMode="auto">
          <a:xfrm>
            <a:off x="76200" y="1835523"/>
            <a:ext cx="6248400" cy="36103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4</a:t>
            </a:fld>
            <a:endParaRPr lang="en-US"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526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2014 Data:</a:t>
            </a:r>
          </a:p>
          <a:p>
            <a:r>
              <a:rPr lang="en-GB" b="1" i="1" dirty="0" smtClean="0"/>
              <a:t>Fleet:</a:t>
            </a:r>
          </a:p>
          <a:p>
            <a:r>
              <a:rPr lang="en-GB" dirty="0" smtClean="0"/>
              <a:t>258 Ferry Ships (15 Pioneer ferry ships)</a:t>
            </a:r>
          </a:p>
          <a:p>
            <a:r>
              <a:rPr lang="en-GB" b="1" i="1" dirty="0" smtClean="0"/>
              <a:t>Lane:</a:t>
            </a:r>
          </a:p>
          <a:p>
            <a:r>
              <a:rPr lang="en-GB" dirty="0" smtClean="0"/>
              <a:t>48 Commercial, 169 subsidise</a:t>
            </a:r>
          </a:p>
          <a:p>
            <a:r>
              <a:rPr lang="en-GB" b="1" i="1" dirty="0" smtClean="0"/>
              <a:t>Loading Capacity: </a:t>
            </a:r>
          </a:p>
          <a:p>
            <a:pPr marL="342900" indent="-342900"/>
            <a:r>
              <a:rPr lang="en-GB" dirty="0" smtClean="0"/>
              <a:t>50 Thousand Pax, </a:t>
            </a:r>
          </a:p>
          <a:p>
            <a:pPr marL="342900" indent="-342900"/>
            <a:r>
              <a:rPr lang="en-GB" dirty="0" smtClean="0"/>
              <a:t>6 Thousand Vehicles</a:t>
            </a:r>
          </a:p>
          <a:p>
            <a:pPr marL="342900" indent="-342900"/>
            <a:r>
              <a:rPr lang="en-GB" b="1" i="1" dirty="0" smtClean="0"/>
              <a:t>Ports:</a:t>
            </a:r>
          </a:p>
          <a:p>
            <a:pPr marL="342900" indent="-342900"/>
            <a:r>
              <a:rPr lang="en-GB" dirty="0" smtClean="0"/>
              <a:t>210 Ferry Ports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2014 Data:</a:t>
            </a:r>
          </a:p>
          <a:p>
            <a:r>
              <a:rPr lang="en-GB" b="1" i="1" dirty="0" smtClean="0"/>
              <a:t>Productivity:</a:t>
            </a:r>
          </a:p>
          <a:p>
            <a:pPr marL="342900" indent="-342900"/>
            <a:r>
              <a:rPr lang="en-GB" dirty="0" smtClean="0"/>
              <a:t>62. 036. 587 Pax</a:t>
            </a:r>
          </a:p>
          <a:p>
            <a:pPr marL="342900" indent="-342900"/>
            <a:r>
              <a:rPr lang="en-GB" dirty="0" smtClean="0"/>
              <a:t>7. 713. 925 Vehicles</a:t>
            </a:r>
          </a:p>
        </p:txBody>
      </p:sp>
    </p:spTree>
    <p:extLst>
      <p:ext uri="{BB962C8B-B14F-4D97-AF65-F5344CB8AC3E}">
        <p14:creationId xmlns:p14="http://schemas.microsoft.com/office/powerpoint/2010/main" val="620544308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 OF FIRE ONBOARD FERRY ROPAX IN INDONESIA (2006 – 2014)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3999" cy="45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22383"/>
      </p:ext>
    </p:extLst>
  </p:cSld>
  <p:clrMapOvr>
    <a:masterClrMapping/>
  </p:clrMapOvr>
  <p:transition xmlns:p14="http://schemas.microsoft.com/office/powerpoint/2010/main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1"/>
            <a:ext cx="7543800" cy="609600"/>
          </a:xfrm>
        </p:spPr>
        <p:txBody>
          <a:bodyPr/>
          <a:lstStyle/>
          <a:p>
            <a:r>
              <a:rPr lang="en-US" dirty="0" smtClean="0"/>
              <a:t>Reviewed Cases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353926"/>
              </p:ext>
            </p:extLst>
          </p:nvPr>
        </p:nvGraphicFramePr>
        <p:xfrm>
          <a:off x="0" y="1143000"/>
          <a:ext cx="9144000" cy="557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42"/>
                <a:gridCol w="691563"/>
                <a:gridCol w="2151529"/>
                <a:gridCol w="2228370"/>
                <a:gridCol w="1997849"/>
                <a:gridCol w="1613647"/>
              </a:tblGrid>
              <a:tr h="1524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Fire origin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(suspected)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Consequence/s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 Ship/Cargo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 Passengers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3C5123"/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2006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Lampung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</a:t>
                      </a:r>
                      <a:r>
                        <a:rPr lang="en-US" sz="1400" baseline="0" dirty="0" smtClean="0"/>
                        <a:t> Engine Turbocharge (MS)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Disabled</a:t>
                      </a:r>
                      <a:r>
                        <a:rPr lang="en-US" sz="1400" baseline="0" dirty="0" smtClean="0"/>
                        <a:t> the ship due to heavy damage</a:t>
                      </a:r>
                      <a:endParaRPr lang="en-US" sz="1400" dirty="0" smtClean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Minor Injuries</a:t>
                      </a:r>
                      <a:r>
                        <a:rPr lang="en-US" sz="1400" baseline="0" dirty="0" smtClean="0"/>
                        <a:t> to crew and </a:t>
                      </a:r>
                      <a:r>
                        <a:rPr lang="en-US" sz="1400" baseline="0" dirty="0" err="1" smtClean="0"/>
                        <a:t>pax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Nusa</a:t>
                      </a:r>
                      <a:r>
                        <a:rPr lang="en-US" sz="1400" baseline="0" dirty="0" smtClean="0"/>
                        <a:t> Bhakti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Non-marine</a:t>
                      </a:r>
                      <a:r>
                        <a:rPr lang="en-US" sz="1400" baseline="0" dirty="0" smtClean="0"/>
                        <a:t> use electric cable (MS)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Medium damage in engine</a:t>
                      </a:r>
                      <a:r>
                        <a:rPr lang="en-US" sz="1400" baseline="0" dirty="0" smtClean="0"/>
                        <a:t> room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Fatality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</a:t>
                      </a:r>
                      <a:r>
                        <a:rPr lang="en-US" sz="1400" dirty="0" err="1" smtClean="0"/>
                        <a:t>Levina</a:t>
                      </a:r>
                      <a:r>
                        <a:rPr lang="en-US" sz="1400" dirty="0" smtClean="0"/>
                        <a:t> I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Cargo</a:t>
                      </a:r>
                      <a:r>
                        <a:rPr lang="en-US" sz="1400" baseline="0" dirty="0" smtClean="0"/>
                        <a:t> carried by a vehicle (CD)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Damaged to Construction and </a:t>
                      </a:r>
                      <a:r>
                        <a:rPr lang="en-US" sz="1400" dirty="0" err="1" smtClean="0"/>
                        <a:t>Acc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 fatalities</a:t>
                      </a:r>
                      <a:r>
                        <a:rPr lang="en-US" sz="1400" baseline="0" dirty="0" smtClean="0"/>
                        <a:t>,</a:t>
                      </a:r>
                    </a:p>
                    <a:p>
                      <a:r>
                        <a:rPr lang="en-US" sz="1400" baseline="0" dirty="0" smtClean="0"/>
                        <a:t>18 Minor Injuries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2008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Dharma </a:t>
                      </a:r>
                      <a:r>
                        <a:rPr lang="en-US" sz="1400" dirty="0" err="1" smtClean="0"/>
                        <a:t>Kencana</a:t>
                      </a:r>
                      <a:r>
                        <a:rPr lang="en-US" sz="1400" dirty="0" smtClean="0"/>
                        <a:t> I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Rolled</a:t>
                      </a:r>
                      <a:r>
                        <a:rPr lang="en-US" sz="1400" baseline="0" dirty="0" smtClean="0"/>
                        <a:t> mooring line (AD)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Heavy </a:t>
                      </a:r>
                      <a:r>
                        <a:rPr lang="en-US" sz="1400" dirty="0" smtClean="0"/>
                        <a:t>Damage</a:t>
                      </a:r>
                      <a:r>
                        <a:rPr lang="en-US" sz="1400" baseline="0" dirty="0" smtClean="0"/>
                        <a:t> to Accommodation area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Fatality</a:t>
                      </a:r>
                      <a:endParaRPr lang="en-US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12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</a:t>
                      </a:r>
                      <a:r>
                        <a:rPr lang="en-US" sz="1400" dirty="0" err="1" smtClean="0"/>
                        <a:t>Mandiri</a:t>
                      </a:r>
                      <a:r>
                        <a:rPr lang="en-US" sz="1400" dirty="0" smtClean="0"/>
                        <a:t> Nusantara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Cargo</a:t>
                      </a:r>
                      <a:r>
                        <a:rPr lang="en-US" sz="1400" baseline="0" dirty="0" smtClean="0"/>
                        <a:t> carried by a vehicle (CD)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Heavy damaged to the ship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Fatalities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</a:t>
                      </a:r>
                      <a:r>
                        <a:rPr lang="en-US" sz="1400" dirty="0" err="1" smtClean="0"/>
                        <a:t>Laut</a:t>
                      </a:r>
                      <a:r>
                        <a:rPr lang="en-US" sz="1400" dirty="0" smtClean="0"/>
                        <a:t> Teduh-1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Vehicle onboard cardeck </a:t>
                      </a:r>
                      <a:r>
                        <a:rPr lang="en-US" sz="1400" baseline="0" dirty="0" smtClean="0"/>
                        <a:t>(CD)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 Damage to the above water Constr.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Fatalities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Salvia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Main Engine (MS)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Minor damaged</a:t>
                      </a:r>
                      <a:endParaRPr lang="en-US" sz="1400" dirty="0"/>
                    </a:p>
                  </a:txBody>
                  <a:tcPr>
                    <a:solidFill>
                      <a:srgbClr val="EA64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No Fatality</a:t>
                      </a:r>
                    </a:p>
                  </a:txBody>
                  <a:tcPr>
                    <a:solidFill>
                      <a:srgbClr val="EA6464"/>
                    </a:solidFill>
                  </a:tcPr>
                </a:tc>
              </a:tr>
              <a:tr h="4955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</a:t>
                      </a:r>
                      <a:r>
                        <a:rPr lang="en-US" sz="1400" dirty="0" err="1" smtClean="0"/>
                        <a:t>Musthika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Kencana</a:t>
                      </a:r>
                      <a:r>
                        <a:rPr lang="en-US" sz="1400" dirty="0" smtClean="0"/>
                        <a:t> II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Vehicle onboard cardeck </a:t>
                      </a:r>
                      <a:r>
                        <a:rPr lang="en-US" sz="1400" baseline="0" dirty="0" smtClean="0"/>
                        <a:t>(CD)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Loss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Fatality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Marina Nusantara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Vehicle </a:t>
                      </a:r>
                      <a:r>
                        <a:rPr lang="en-US" sz="1400" dirty="0" smtClean="0"/>
                        <a:t>onboard cardeck </a:t>
                      </a:r>
                      <a:r>
                        <a:rPr lang="en-US" sz="1400" baseline="0" dirty="0" smtClean="0"/>
                        <a:t>(CD)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Major Damage to the above water constr.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 Fatalities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661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MV. </a:t>
                      </a:r>
                      <a:r>
                        <a:rPr lang="en-US" sz="1400" dirty="0" err="1" smtClean="0"/>
                        <a:t>Gelis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Rauh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Cargo</a:t>
                      </a:r>
                      <a:r>
                        <a:rPr lang="en-US" sz="1400" baseline="0" dirty="0" smtClean="0"/>
                        <a:t> carried by a vehicle (CD)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Disabled</a:t>
                      </a:r>
                      <a:r>
                        <a:rPr lang="en-US" sz="1400" baseline="0" dirty="0" smtClean="0"/>
                        <a:t> the ship due to heavy damage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Fatality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142029"/>
      </p:ext>
    </p:extLst>
  </p:cSld>
  <p:clrMapOvr>
    <a:masterClrMapping/>
  </p:clrMapOvr>
  <p:transition xmlns:p14="http://schemas.microsoft.com/office/powerpoint/2010/main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5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648200"/>
            <a:ext cx="791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TYPICAL CONSEQUENCES BASED ON EACH TYPE OF FIRE ORIGIN:</a:t>
            </a:r>
          </a:p>
          <a:p>
            <a:r>
              <a:rPr lang="en-US" dirty="0" smtClean="0"/>
              <a:t>Accommodation Space	: Medium to Major Damage, Fatality/s</a:t>
            </a:r>
          </a:p>
          <a:p>
            <a:endParaRPr lang="en-US" dirty="0" smtClean="0"/>
          </a:p>
          <a:p>
            <a:r>
              <a:rPr lang="en-US" dirty="0" smtClean="0"/>
              <a:t>Car deck 		: Total Loss, Heavy Damaged, Fatalities</a:t>
            </a:r>
          </a:p>
          <a:p>
            <a:endParaRPr lang="en-US" dirty="0" smtClean="0"/>
          </a:p>
          <a:p>
            <a:r>
              <a:rPr lang="en-US" dirty="0" smtClean="0"/>
              <a:t>Machinery Space		: Medium to Heavy Damaged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15730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FIRE </a:t>
            </a:r>
            <a:br>
              <a:rPr lang="en-US" dirty="0" smtClean="0"/>
            </a:br>
            <a:r>
              <a:rPr lang="en-US" dirty="0" smtClean="0"/>
              <a:t>ON FERRY ROPAX: CARDECK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1" y="1905000"/>
            <a:ext cx="3619099" cy="2409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36" y="4404686"/>
            <a:ext cx="3628064" cy="2415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32" y="1904999"/>
            <a:ext cx="3607868" cy="240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32" y="4404686"/>
            <a:ext cx="3607868" cy="2402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Condition of Vehicle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8279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Cargo Handling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51503" y="1904999"/>
            <a:ext cx="300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Layout and placement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44841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Inspection of cargo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3756642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HFACS Model</a:t>
            </a:r>
            <a:br>
              <a:rPr lang="en-US" dirty="0"/>
            </a:br>
            <a:r>
              <a:rPr lang="en-US" sz="2000" dirty="0"/>
              <a:t>(by </a:t>
            </a:r>
            <a:r>
              <a:rPr lang="en-US" sz="2000" dirty="0" err="1"/>
              <a:t>Shappel</a:t>
            </a:r>
            <a:r>
              <a:rPr lang="en-US" sz="2000" dirty="0"/>
              <a:t> and </a:t>
            </a:r>
            <a:r>
              <a:rPr lang="en-US" sz="2000" dirty="0" err="1"/>
              <a:t>Wiegmann</a:t>
            </a:r>
            <a:r>
              <a:rPr lang="en-US" sz="2000" dirty="0"/>
              <a:t> </a:t>
            </a:r>
            <a:r>
              <a:rPr lang="en-US" sz="2000" dirty="0" smtClean="0"/>
              <a:t>- 2000)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54985" t="20548" r="13047" b="18417"/>
          <a:stretch>
            <a:fillRect/>
          </a:stretch>
        </p:blipFill>
        <p:spPr bwMode="auto">
          <a:xfrm>
            <a:off x="990600" y="1600200"/>
            <a:ext cx="7391400" cy="525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067208"/>
      </p:ext>
    </p:extLst>
  </p:cSld>
  <p:clrMapOvr>
    <a:masterClrMapping/>
  </p:clrMapOvr>
  <p:transition xmlns:p14="http://schemas.microsoft.com/office/powerpoint/2010/main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9426</TotalTime>
  <Words>588</Words>
  <Application>Microsoft Macintosh PowerPoint</Application>
  <PresentationFormat>On-screen Show (4:3)</PresentationFormat>
  <Paragraphs>146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Shimmer</vt:lpstr>
      <vt:lpstr>ANALYSIS OF FIRE ONBOARD ROPAX FERRY:   Overview to the investigation cases of fire onboard roro passenger ferry in Indonesia</vt:lpstr>
      <vt:lpstr>Ferry Fire Accidents</vt:lpstr>
      <vt:lpstr>Indonesian Domestic Ropax ferry</vt:lpstr>
      <vt:lpstr>Indonesian Ferry Service</vt:lpstr>
      <vt:lpstr>CASES OF FIRE ONBOARD FERRY ROPAX IN INDONESIA (2006 – 2014)</vt:lpstr>
      <vt:lpstr>Reviewed Cases</vt:lpstr>
      <vt:lpstr>PowerPoint Presentation</vt:lpstr>
      <vt:lpstr>RISK OF FIRE  ON FERRY ROPAX: CARDECK</vt:lpstr>
      <vt:lpstr>HFACS Model (by Shappel and Wiegmann - 2000)</vt:lpstr>
      <vt:lpstr>CONTRIBUTORY FACTORS</vt:lpstr>
      <vt:lpstr>CONTRIBUTORY FACTOR ANALYSIS RESULTS ORGANISATIONAL INFLUENCE</vt:lpstr>
      <vt:lpstr>CONTRIBUTORY FACTOR ANALYSIS RESULTS SUPERVISION</vt:lpstr>
      <vt:lpstr>CONTRIBUTORY FACTOR ANALYSIS RESULTS PRE-CONDITION</vt:lpstr>
      <vt:lpstr>CONTRIBUTORY FACTOR ANALYSIS RESULTS UNSAFE ACT</vt:lpstr>
      <vt:lpstr>UNSAFE ACT – FIRE ONBOARD FERRY</vt:lpstr>
      <vt:lpstr>SEMOMAP’s Stages of Accident (Phase-1-3)</vt:lpstr>
      <vt:lpstr>Pattern of Failure in RORO Ferry Fire Accident</vt:lpstr>
      <vt:lpstr>ACCIDENT DEVELOPMENT STAGES</vt:lpstr>
      <vt:lpstr>General Issues in Fire onboard Ropax</vt:lpstr>
      <vt:lpstr>Conclusion</vt:lpstr>
      <vt:lpstr>PowerPoint Presentation</vt:lpstr>
    </vt:vector>
  </TitlesOfParts>
  <Company>M y   O w 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Tatang Kurniadi</dc:creator>
  <cp:lastModifiedBy>Roberta Weisbrod</cp:lastModifiedBy>
  <cp:revision>396</cp:revision>
  <cp:lastPrinted>2015-06-09T07:00:07Z</cp:lastPrinted>
  <dcterms:created xsi:type="dcterms:W3CDTF">2010-06-19T18:42:20Z</dcterms:created>
  <dcterms:modified xsi:type="dcterms:W3CDTF">2015-10-05T15:23:44Z</dcterms:modified>
</cp:coreProperties>
</file>